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0" r:id="rId2"/>
    <p:sldId id="274" r:id="rId3"/>
    <p:sldId id="268" r:id="rId4"/>
    <p:sldId id="284" r:id="rId5"/>
    <p:sldId id="269" r:id="rId6"/>
    <p:sldId id="289" r:id="rId7"/>
    <p:sldId id="290" r:id="rId8"/>
    <p:sldId id="291" r:id="rId9"/>
    <p:sldId id="293" r:id="rId10"/>
    <p:sldId id="276" r:id="rId11"/>
    <p:sldId id="292" r:id="rId12"/>
    <p:sldId id="287" r:id="rId13"/>
    <p:sldId id="281" r:id="rId14"/>
    <p:sldId id="286" r:id="rId15"/>
    <p:sldId id="285" r:id="rId16"/>
    <p:sldId id="283" r:id="rId17"/>
    <p:sldId id="282" r:id="rId18"/>
    <p:sldId id="277" r:id="rId19"/>
    <p:sldId id="288" r:id="rId20"/>
    <p:sldId id="279" r:id="rId21"/>
    <p:sldId id="280" r:id="rId22"/>
    <p:sldId id="26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M&amp;FBOVESPA" initials="B" lastIdx="3" clrIdx="0"/>
  <p:cmAuthor id="1" name="Julio De Lima Do Rego Monteiro" initials="JDLDRM" lastIdx="22" clrIdx="1">
    <p:extLst/>
  </p:cmAuthor>
  <p:cmAuthor id="2" name="Maria Eduarda Pimentel Santana" initials="MEPS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B0F0"/>
    <a:srgbClr val="00478D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92" autoAdjust="0"/>
    <p:restoredTop sz="94660" autoAdjust="0"/>
  </p:normalViewPr>
  <p:slideViewPr>
    <p:cSldViewPr>
      <p:cViewPr varScale="1">
        <p:scale>
          <a:sx n="52" d="100"/>
          <a:sy n="52" d="100"/>
        </p:scale>
        <p:origin x="84" y="5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-28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01T10:16:51.970" idx="6">
    <p:pos x="2053" y="1069"/>
    <p:text>Vale uma ref aqui</p:text>
    <p:extLst mod="1">
      <p:ext uri="{C676402C-5697-4E1C-873F-D02D1690AC5C}">
        <p15:threadingInfo xmlns:p15="http://schemas.microsoft.com/office/powerpoint/2012/main" timeZoneBias="180"/>
      </p:ext>
    </p:extLst>
  </p:cm>
  <p:cm authorId="2" dt="2017-08-01T18:20:15.274" idx="1">
    <p:pos x="2053" y="1205"/>
    <p:text>HO, S. L.; XIE, M.; GOH, T. N. A comparative study of neural network and Box-Jenkins ARIMA modeling in time series prediction. Computers &amp; Industrial Engineering, v. 42, n. 2, p. 371-375, 2002.</p:text>
    <p:extLst mod="1">
      <p:ext uri="{C676402C-5697-4E1C-873F-D02D1690AC5C}">
        <p15:threadingInfo xmlns:p15="http://schemas.microsoft.com/office/powerpoint/2012/main" timeZoneBias="180">
          <p15:parentCm authorId="1" idx="6"/>
        </p15:threadingInfo>
      </p:ext>
    </p:extLst>
  </p:cm>
  <p:cm authorId="1" dt="2017-08-02T11:59:44.697" idx="20">
    <p:pos x="10" y="10"/>
    <p:text>ALT-TAB do site</p:text>
    <p:extLst>
      <p:ext uri="{C676402C-5697-4E1C-873F-D02D1690AC5C}">
        <p15:threadingInfo xmlns:p15="http://schemas.microsoft.com/office/powerpoint/2012/main" timeZoneBias="180"/>
      </p:ext>
    </p:extLst>
  </p:cm>
  <p:cm authorId="1" dt="2017-08-02T12:05:23.533" idx="21">
    <p:pos x="10" y="146"/>
    <p:text>http://www.bmfbovespa.com.br/pt_br/servicos/market-data/cotacoes/</p:text>
    <p:extLst>
      <p:ext uri="{C676402C-5697-4E1C-873F-D02D1690AC5C}">
        <p15:threadingInfo xmlns:p15="http://schemas.microsoft.com/office/powerpoint/2012/main" timeZoneBias="180">
          <p15:parentCm authorId="1" idx="20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02T11:58:51.761" idx="19">
    <p:pos x="10" y="10"/>
    <p:text>ALT TAB Código</p:text>
    <p:extLst>
      <p:ext uri="{C676402C-5697-4E1C-873F-D02D1690AC5C}">
        <p15:threadingInfo xmlns:p15="http://schemas.microsoft.com/office/powerpoint/2012/main" timeZoneBias="180"/>
      </p:ext>
    </p:extLst>
  </p:cm>
  <p:cm authorId="1" dt="2017-08-02T12:08:06.158" idx="22">
    <p:pos x="10" y="146"/>
    <p:text>http://bitbucket.intraservice.corp:7990/projects/SDL/repos/sdl/browse/code/</p:text>
    <p:extLst>
      <p:ext uri="{C676402C-5697-4E1C-873F-D02D1690AC5C}">
        <p15:threadingInfo xmlns:p15="http://schemas.microsoft.com/office/powerpoint/2012/main" timeZoneBias="180">
          <p15:parentCm authorId="1" idx="19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F996C-CA2C-436E-A903-7F2E7C68ADF8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D6F0E9-F5E0-4616-9C10-7A8C156C72C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8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6514A-F4CA-40F5-B508-6CC5FEA6DD64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B8404-7DFF-4128-BBDB-E2DC0C77B12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50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3- 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 flipV="1">
            <a:off x="0" y="0"/>
            <a:ext cx="9144000" cy="2420888"/>
          </a:xfrm>
          <a:prstGeom prst="rect">
            <a:avLst/>
          </a:prstGeom>
          <a:solidFill>
            <a:srgbClr val="003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"/>
          <p:cNvSpPr/>
          <p:nvPr userDrawn="1"/>
        </p:nvSpPr>
        <p:spPr>
          <a:xfrm flipV="1">
            <a:off x="-143" y="6381328"/>
            <a:ext cx="9144142" cy="476672"/>
          </a:xfrm>
          <a:prstGeom prst="rect">
            <a:avLst/>
          </a:prstGeom>
          <a:solidFill>
            <a:srgbClr val="003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11" descr="B3_Site_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223" y="6502401"/>
            <a:ext cx="819530" cy="152200"/>
          </a:xfrm>
          <a:prstGeom prst="rect">
            <a:avLst/>
          </a:prstGeom>
        </p:spPr>
      </p:pic>
      <p:sp>
        <p:nvSpPr>
          <p:cNvPr id="32" name="TextBox 15"/>
          <p:cNvSpPr txBox="1"/>
          <p:nvPr userDrawn="1"/>
        </p:nvSpPr>
        <p:spPr>
          <a:xfrm>
            <a:off x="3705920" y="6453042"/>
            <a:ext cx="25923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INFORMAÇÃO INTERNA</a:t>
            </a:r>
          </a:p>
        </p:txBody>
      </p:sp>
      <p:sp>
        <p:nvSpPr>
          <p:cNvPr id="33" name="TextBox 15"/>
          <p:cNvSpPr txBox="1"/>
          <p:nvPr userDrawn="1"/>
        </p:nvSpPr>
        <p:spPr>
          <a:xfrm>
            <a:off x="257696" y="6456670"/>
            <a:ext cx="25923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 PAULO, 17 DE JANEIRO DE 2017</a:t>
            </a:r>
          </a:p>
        </p:txBody>
      </p:sp>
      <p:pic>
        <p:nvPicPr>
          <p:cNvPr id="16" name="Picture 4" descr="B3_LogoNegativo_0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376" y="764704"/>
            <a:ext cx="1944216" cy="866257"/>
          </a:xfrm>
          <a:prstGeom prst="rect">
            <a:avLst/>
          </a:prstGeom>
        </p:spPr>
      </p:pic>
      <p:sp>
        <p:nvSpPr>
          <p:cNvPr id="20" name="Título 12"/>
          <p:cNvSpPr>
            <a:spLocks noGrp="1"/>
          </p:cNvSpPr>
          <p:nvPr>
            <p:ph type="title"/>
          </p:nvPr>
        </p:nvSpPr>
        <p:spPr>
          <a:xfrm>
            <a:off x="608877" y="3197355"/>
            <a:ext cx="5817489" cy="1241324"/>
          </a:xfrm>
        </p:spPr>
        <p:txBody>
          <a:bodyPr anchor="t">
            <a:noAutofit/>
          </a:bodyPr>
          <a:lstStyle>
            <a:lvl1pPr algn="l">
              <a:defRPr sz="3600" b="1">
                <a:solidFill>
                  <a:srgbClr val="00377B"/>
                </a:solidFill>
                <a:latin typeface="+mj-lt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21" name="Espaço Reservado para Texto 14"/>
          <p:cNvSpPr>
            <a:spLocks noGrp="1"/>
          </p:cNvSpPr>
          <p:nvPr>
            <p:ph type="body" sz="quarter" idx="15"/>
          </p:nvPr>
        </p:nvSpPr>
        <p:spPr>
          <a:xfrm>
            <a:off x="636916" y="4639080"/>
            <a:ext cx="5792778" cy="79163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400">
                <a:solidFill>
                  <a:srgbClr val="00B0F0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Clique para editar o texto mestre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/>
          <p:nvPr userDrawn="1"/>
        </p:nvSpPr>
        <p:spPr>
          <a:xfrm flipV="1">
            <a:off x="0" y="0"/>
            <a:ext cx="9144000" cy="3429000"/>
          </a:xfrm>
          <a:prstGeom prst="rect">
            <a:avLst/>
          </a:prstGeom>
          <a:solidFill>
            <a:srgbClr val="003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" descr="B3_SimboloNegativo_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646" y="356606"/>
            <a:ext cx="499773" cy="42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320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Texto 13"/>
          <p:cNvSpPr>
            <a:spLocks noGrp="1"/>
          </p:cNvSpPr>
          <p:nvPr>
            <p:ph type="body" sz="quarter" idx="13"/>
          </p:nvPr>
        </p:nvSpPr>
        <p:spPr>
          <a:xfrm>
            <a:off x="251520" y="980728"/>
            <a:ext cx="8280400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B0F0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23" name="Espaço Reservado para Texto 13"/>
          <p:cNvSpPr>
            <a:spLocks noGrp="1"/>
          </p:cNvSpPr>
          <p:nvPr>
            <p:ph type="body" sz="quarter" idx="16"/>
          </p:nvPr>
        </p:nvSpPr>
        <p:spPr>
          <a:xfrm>
            <a:off x="251520" y="1387761"/>
            <a:ext cx="8280400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11" name="Título 1"/>
          <p:cNvSpPr>
            <a:spLocks noGrp="1"/>
          </p:cNvSpPr>
          <p:nvPr>
            <p:ph type="title" hasCustomPrompt="1"/>
          </p:nvPr>
        </p:nvSpPr>
        <p:spPr>
          <a:xfrm>
            <a:off x="262071" y="371475"/>
            <a:ext cx="8144355" cy="436098"/>
          </a:xfrm>
        </p:spPr>
        <p:txBody>
          <a:bodyPr/>
          <a:lstStyle>
            <a:lvl1pPr>
              <a:defRPr sz="1050" spc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pt-BR" dirty="0"/>
              <a:t>AGENDA</a:t>
            </a:r>
          </a:p>
        </p:txBody>
      </p:sp>
      <p:sp>
        <p:nvSpPr>
          <p:cNvPr id="12" name="Espaço Reservado para Texto 13"/>
          <p:cNvSpPr>
            <a:spLocks noGrp="1"/>
          </p:cNvSpPr>
          <p:nvPr>
            <p:ph type="body" sz="quarter" idx="17"/>
          </p:nvPr>
        </p:nvSpPr>
        <p:spPr>
          <a:xfrm>
            <a:off x="251520" y="1794794"/>
            <a:ext cx="8280400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13" name="Espaço Reservado para Texto 13"/>
          <p:cNvSpPr>
            <a:spLocks noGrp="1"/>
          </p:cNvSpPr>
          <p:nvPr>
            <p:ph type="body" sz="quarter" idx="18"/>
          </p:nvPr>
        </p:nvSpPr>
        <p:spPr>
          <a:xfrm>
            <a:off x="251520" y="2223021"/>
            <a:ext cx="8280400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19"/>
          </p:nvPr>
        </p:nvSpPr>
        <p:spPr>
          <a:xfrm>
            <a:off x="251520" y="2651248"/>
            <a:ext cx="8280400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15" name="Espaço Reservado para Texto 13"/>
          <p:cNvSpPr>
            <a:spLocks noGrp="1"/>
          </p:cNvSpPr>
          <p:nvPr>
            <p:ph type="body" sz="quarter" idx="20"/>
          </p:nvPr>
        </p:nvSpPr>
        <p:spPr>
          <a:xfrm>
            <a:off x="251520" y="3079475"/>
            <a:ext cx="8280400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16" name="Espaço Reservado para Texto 13"/>
          <p:cNvSpPr>
            <a:spLocks noGrp="1"/>
          </p:cNvSpPr>
          <p:nvPr>
            <p:ph type="body" sz="quarter" idx="21"/>
          </p:nvPr>
        </p:nvSpPr>
        <p:spPr>
          <a:xfrm>
            <a:off x="251520" y="3507702"/>
            <a:ext cx="8280400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17" name="Espaço Reservado para Texto 13"/>
          <p:cNvSpPr>
            <a:spLocks noGrp="1"/>
          </p:cNvSpPr>
          <p:nvPr>
            <p:ph type="body" sz="quarter" idx="22"/>
          </p:nvPr>
        </p:nvSpPr>
        <p:spPr>
          <a:xfrm>
            <a:off x="251520" y="3946006"/>
            <a:ext cx="8280400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18" name="Espaço Reservado para Texto 13"/>
          <p:cNvSpPr>
            <a:spLocks noGrp="1"/>
          </p:cNvSpPr>
          <p:nvPr>
            <p:ph type="body" sz="quarter" idx="23"/>
          </p:nvPr>
        </p:nvSpPr>
        <p:spPr>
          <a:xfrm>
            <a:off x="251520" y="4384310"/>
            <a:ext cx="8280400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19" name="Espaço Reservado para Texto 13"/>
          <p:cNvSpPr>
            <a:spLocks noGrp="1"/>
          </p:cNvSpPr>
          <p:nvPr>
            <p:ph type="body" sz="quarter" idx="24"/>
          </p:nvPr>
        </p:nvSpPr>
        <p:spPr>
          <a:xfrm>
            <a:off x="251520" y="4822614"/>
            <a:ext cx="8280400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20" name="Espaço Reservado para Texto 13"/>
          <p:cNvSpPr>
            <a:spLocks noGrp="1"/>
          </p:cNvSpPr>
          <p:nvPr>
            <p:ph type="body" sz="quarter" idx="25"/>
          </p:nvPr>
        </p:nvSpPr>
        <p:spPr>
          <a:xfrm>
            <a:off x="251520" y="5260918"/>
            <a:ext cx="8280400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6219"/>
      </p:ext>
    </p:extLst>
  </p:cSld>
  <p:clrMapOvr>
    <a:masterClrMapping/>
  </p:clrMapOvr>
  <p:transition>
    <p:fade thruBlk="1"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3 -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62071" y="371475"/>
            <a:ext cx="8144355" cy="436098"/>
          </a:xfrm>
        </p:spPr>
        <p:txBody>
          <a:bodyPr/>
          <a:lstStyle>
            <a:lvl1pPr>
              <a:defRPr sz="1050" spc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04800" y="1103086"/>
            <a:ext cx="8534400" cy="4989738"/>
          </a:xfrm>
          <a:prstGeom prst="rect">
            <a:avLst/>
          </a:prstGeom>
        </p:spPr>
        <p:txBody>
          <a:bodyPr/>
          <a:lstStyle>
            <a:lvl1pPr marL="174625" indent="-174625">
              <a:defRPr/>
            </a:lvl1pPr>
            <a:lvl2pPr marL="449263" indent="-274638">
              <a:defRPr/>
            </a:lvl2pPr>
            <a:lvl3pPr marL="623888" indent="-174625">
              <a:defRPr/>
            </a:lvl3pPr>
            <a:lvl4pPr marL="812800" indent="-188913">
              <a:defRPr/>
            </a:lvl4pPr>
            <a:lvl5pPr marL="987425" indent="-174625">
              <a:defRPr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867879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3 -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Gráfico 8"/>
          <p:cNvSpPr>
            <a:spLocks noGrp="1"/>
          </p:cNvSpPr>
          <p:nvPr>
            <p:ph type="chart" sz="quarter" idx="10"/>
          </p:nvPr>
        </p:nvSpPr>
        <p:spPr>
          <a:xfrm>
            <a:off x="319692" y="1110660"/>
            <a:ext cx="3982279" cy="4982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262071" y="371475"/>
            <a:ext cx="8144355" cy="436098"/>
          </a:xfrm>
        </p:spPr>
        <p:txBody>
          <a:bodyPr/>
          <a:lstStyle>
            <a:lvl1pPr>
              <a:defRPr sz="1050" spc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4517994" y="1103086"/>
            <a:ext cx="4321206" cy="4989738"/>
          </a:xfrm>
          <a:prstGeom prst="rect">
            <a:avLst/>
          </a:prstGeom>
        </p:spPr>
        <p:txBody>
          <a:bodyPr/>
          <a:lstStyle>
            <a:lvl1pPr marL="174625" indent="-174625">
              <a:defRPr/>
            </a:lvl1pPr>
            <a:lvl2pPr marL="449263" indent="-274638">
              <a:defRPr/>
            </a:lvl2pPr>
            <a:lvl3pPr marL="623888" indent="-174625">
              <a:defRPr/>
            </a:lvl3pPr>
            <a:lvl4pPr marL="812800" indent="-188913">
              <a:defRPr/>
            </a:lvl4pPr>
            <a:lvl5pPr marL="987425" indent="-174625">
              <a:defRPr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3 -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Gráfico 8"/>
          <p:cNvSpPr>
            <a:spLocks noGrp="1"/>
          </p:cNvSpPr>
          <p:nvPr>
            <p:ph type="chart" sz="quarter" idx="10"/>
          </p:nvPr>
        </p:nvSpPr>
        <p:spPr>
          <a:xfrm>
            <a:off x="319692" y="1110660"/>
            <a:ext cx="8519509" cy="4982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262071" y="371475"/>
            <a:ext cx="8144355" cy="436098"/>
          </a:xfrm>
        </p:spPr>
        <p:txBody>
          <a:bodyPr/>
          <a:lstStyle>
            <a:lvl1pPr>
              <a:defRPr sz="1050" spc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393074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6276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M&amp;FBOVESPA - Última 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35435" y="5402244"/>
            <a:ext cx="5448920" cy="3600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rgbClr val="00B0F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Nome Completo do Palestrante</a:t>
            </a:r>
          </a:p>
        </p:txBody>
      </p:sp>
      <p:sp>
        <p:nvSpPr>
          <p:cNvPr id="7" name="Espaço Reservado para Texto 3"/>
          <p:cNvSpPr>
            <a:spLocks noGrp="1"/>
          </p:cNvSpPr>
          <p:nvPr>
            <p:ph type="body" sz="half" idx="10" hasCustomPrompt="1"/>
          </p:nvPr>
        </p:nvSpPr>
        <p:spPr>
          <a:xfrm>
            <a:off x="235435" y="5762284"/>
            <a:ext cx="5448920" cy="7920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rgbClr val="00478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Telefone: +55 11 2565-4000 / 4000 / 4000</a:t>
            </a:r>
            <a:br>
              <a:rPr lang="pt-BR" dirty="0"/>
            </a:br>
            <a:r>
              <a:rPr lang="pt-BR" dirty="0"/>
              <a:t>E:mail: nome@b3.com.br</a:t>
            </a:r>
          </a:p>
        </p:txBody>
      </p:sp>
      <p:pic>
        <p:nvPicPr>
          <p:cNvPr id="10" name="Picture 10" descr="B3 com Decodificador Positivo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17" y="2463426"/>
            <a:ext cx="3435969" cy="197368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 userDrawn="1">
            <p:ph type="title"/>
          </p:nvPr>
        </p:nvSpPr>
        <p:spPr>
          <a:xfrm>
            <a:off x="107504" y="0"/>
            <a:ext cx="6912768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cxnSp>
        <p:nvCxnSpPr>
          <p:cNvPr id="17" name="Straight Connector 10"/>
          <p:cNvCxnSpPr/>
          <p:nvPr userDrawn="1"/>
        </p:nvCxnSpPr>
        <p:spPr>
          <a:xfrm>
            <a:off x="298735" y="6381328"/>
            <a:ext cx="8546530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5"/>
          <p:cNvSpPr txBox="1"/>
          <p:nvPr userDrawn="1"/>
        </p:nvSpPr>
        <p:spPr>
          <a:xfrm>
            <a:off x="251520" y="6453042"/>
            <a:ext cx="25923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INFORMAÇÃO INTERNA</a:t>
            </a:r>
          </a:p>
        </p:txBody>
      </p:sp>
      <p:pic>
        <p:nvPicPr>
          <p:cNvPr id="11" name="Picture 1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121" y="356464"/>
            <a:ext cx="499573" cy="427141"/>
          </a:xfrm>
          <a:prstGeom prst="rect">
            <a:avLst/>
          </a:prstGeom>
        </p:spPr>
      </p:pic>
      <p:pic>
        <p:nvPicPr>
          <p:cNvPr id="14" name="Picture 11" descr="B3_Site_01.jpg"/>
          <p:cNvPicPr>
            <a:picLocks noChangeAspect="1"/>
          </p:cNvPicPr>
          <p:nvPr userDrawn="1"/>
        </p:nvPicPr>
        <p:blipFill>
          <a:blip r:embed="rId11" cstate="print">
            <a:duotone>
              <a:prstClr val="black"/>
              <a:schemeClr val="accent3">
                <a:lumMod val="1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223" y="6499724"/>
            <a:ext cx="819530" cy="152200"/>
          </a:xfrm>
          <a:prstGeom prst="rect">
            <a:avLst/>
          </a:prstGeom>
        </p:spPr>
      </p:pic>
      <p:sp>
        <p:nvSpPr>
          <p:cNvPr id="15" name="TextBox 15"/>
          <p:cNvSpPr txBox="1"/>
          <p:nvPr userDrawn="1"/>
        </p:nvSpPr>
        <p:spPr>
          <a:xfrm>
            <a:off x="3424188" y="6453042"/>
            <a:ext cx="25923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50C4EA8-9FE4-4019-B40B-B2B928ACE6B2}" type="slidenum">
              <a:rPr lang="en-US" sz="9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‹nº›</a:t>
            </a:fld>
            <a:endParaRPr lang="en-US" sz="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4" r:id="rId3"/>
    <p:sldLayoutId id="2147483661" r:id="rId4"/>
    <p:sldLayoutId id="2147483650" r:id="rId5"/>
    <p:sldLayoutId id="2147483662" r:id="rId6"/>
    <p:sldLayoutId id="2147483663" r:id="rId7"/>
    <p:sldLayoutId id="2147483660" r:id="rId8"/>
  </p:sldLayoutIdLst>
  <p:transition>
    <p:fade/>
  </p:transition>
  <p:txStyles>
    <p:titleStyle>
      <a:lvl1pPr algn="l" defTabSz="914400" rtl="0" eaLnBrk="1" latinLnBrk="0" hangingPunct="1">
        <a:spcBef>
          <a:spcPct val="0"/>
        </a:spcBef>
        <a:buNone/>
        <a:defRPr sz="2000" kern="1200" spc="-150" baseline="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>
          <a:xfrm>
            <a:off x="323528" y="3573016"/>
            <a:ext cx="8535123" cy="1241324"/>
          </a:xfrm>
        </p:spPr>
        <p:txBody>
          <a:bodyPr/>
          <a:lstStyle/>
          <a:p>
            <a:r>
              <a:rPr lang="en-US" dirty="0"/>
              <a:t>Machine Learning e </a:t>
            </a:r>
            <a:r>
              <a:rPr lang="en-US" dirty="0" err="1"/>
              <a:t>P</a:t>
            </a:r>
            <a:r>
              <a:rPr lang="en-US" dirty="0" err="1" smtClean="0"/>
              <a:t>revisão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smtClean="0"/>
              <a:t>Mercado</a:t>
            </a:r>
            <a:endParaRPr lang="pt-BR" dirty="0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15"/>
          </p:nvPr>
        </p:nvSpPr>
        <p:spPr>
          <a:xfrm>
            <a:off x="323528" y="4418525"/>
            <a:ext cx="5792778" cy="79163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Estudo</a:t>
            </a:r>
            <a:r>
              <a:rPr lang="en-US" dirty="0"/>
              <a:t> </a:t>
            </a:r>
            <a:r>
              <a:rPr lang="en-US" dirty="0" err="1"/>
              <a:t>comparativo</a:t>
            </a:r>
            <a:r>
              <a:rPr lang="en-US" dirty="0"/>
              <a:t> de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de machine learning para </a:t>
            </a:r>
            <a:r>
              <a:rPr lang="en-US" dirty="0" err="1"/>
              <a:t>testar</a:t>
            </a:r>
            <a:r>
              <a:rPr lang="en-US" dirty="0"/>
              <a:t> a </a:t>
            </a:r>
            <a:r>
              <a:rPr lang="en-US" dirty="0" err="1"/>
              <a:t>hipótese</a:t>
            </a:r>
            <a:r>
              <a:rPr lang="en-US" dirty="0"/>
              <a:t> do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eficiente</a:t>
            </a:r>
            <a:r>
              <a:rPr lang="en-US" dirty="0"/>
              <a:t> com dados da B3</a:t>
            </a:r>
            <a:endParaRPr lang="pt-BR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/>
          <p:nvPr/>
        </p:nvSpPr>
        <p:spPr>
          <a:xfrm>
            <a:off x="356928" y="435113"/>
            <a:ext cx="7095392" cy="5924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3900"/>
              </a:lnSpc>
            </a:pPr>
            <a:r>
              <a:rPr lang="en-US" sz="3600" b="1" dirty="0">
                <a:solidFill>
                  <a:srgbClr val="00B0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Dados B3</a:t>
            </a:r>
          </a:p>
        </p:txBody>
      </p:sp>
      <p:sp>
        <p:nvSpPr>
          <p:cNvPr id="3" name="Retângulo 2"/>
          <p:cNvSpPr/>
          <p:nvPr/>
        </p:nvSpPr>
        <p:spPr>
          <a:xfrm>
            <a:off x="356928" y="1048001"/>
            <a:ext cx="80314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/>
              <a:t>Dados </a:t>
            </a:r>
            <a:r>
              <a:rPr lang="pt-BR" sz="2000" dirty="0"/>
              <a:t>disponíveis hoje no FTP (no futuro via DVA)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Preço convertido para o formato de 15 em 15 minutos de </a:t>
            </a:r>
            <a:r>
              <a:rPr lang="pt-BR" dirty="0" smtClean="0"/>
              <a:t>3 </a:t>
            </a:r>
            <a:r>
              <a:rPr lang="pt-BR" dirty="0"/>
              <a:t>ações selecionadas (PETR4, ITUB4, BVMF3)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Intervalo de 1 mês – </a:t>
            </a:r>
            <a:r>
              <a:rPr lang="pt-BR" dirty="0" smtClean="0"/>
              <a:t>Maio de </a:t>
            </a:r>
            <a:r>
              <a:rPr lang="pt-BR" dirty="0"/>
              <a:t>2017</a:t>
            </a:r>
          </a:p>
          <a:p>
            <a:pPr lvl="1"/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28" y="2636912"/>
            <a:ext cx="8388424" cy="366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545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21" y="9950698"/>
            <a:ext cx="4200525" cy="1971675"/>
          </a:xfrm>
          <a:prstGeom prst="rect">
            <a:avLst/>
          </a:prstGeom>
        </p:spPr>
      </p:pic>
      <p:pic>
        <p:nvPicPr>
          <p:cNvPr id="6" name="Imagem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116124"/>
            <a:ext cx="5184576" cy="2265204"/>
          </a:xfrm>
          <a:prstGeom prst="rect">
            <a:avLst/>
          </a:prstGeom>
        </p:spPr>
      </p:pic>
      <p:pic>
        <p:nvPicPr>
          <p:cNvPr id="7" name="Imagem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-25133"/>
            <a:ext cx="5184576" cy="220181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027892"/>
            <a:ext cx="5184576" cy="22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57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/>
        </p:nvSpPr>
        <p:spPr>
          <a:xfrm>
            <a:off x="356928" y="435113"/>
            <a:ext cx="7095392" cy="5924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3900"/>
              </a:lnSpc>
            </a:pPr>
            <a:r>
              <a:rPr lang="en-US" sz="3600" b="1" dirty="0" err="1">
                <a:solidFill>
                  <a:srgbClr val="00B0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Estacionarização</a:t>
            </a:r>
            <a:endParaRPr lang="en-US" sz="3600" b="1" dirty="0">
              <a:solidFill>
                <a:srgbClr val="00B0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2" y="2852936"/>
            <a:ext cx="3872697" cy="288031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498" y="2852936"/>
            <a:ext cx="3921824" cy="2916857"/>
          </a:xfrm>
          <a:prstGeom prst="rect">
            <a:avLst/>
          </a:prstGeom>
        </p:spPr>
      </p:pic>
      <p:sp>
        <p:nvSpPr>
          <p:cNvPr id="12" name="Espaço Reservado para Texto 2"/>
          <p:cNvSpPr>
            <a:spLocks noGrp="1"/>
          </p:cNvSpPr>
          <p:nvPr>
            <p:ph type="body" sz="quarter" idx="10"/>
          </p:nvPr>
        </p:nvSpPr>
        <p:spPr>
          <a:xfrm>
            <a:off x="251520" y="1114371"/>
            <a:ext cx="8534400" cy="19442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Achar a parte invariante de uma série para fazer projeções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Média, variância e covariância entre termos constantes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/>
              <a:t>Estacionarizar</a:t>
            </a:r>
            <a:r>
              <a:rPr lang="pt-BR" sz="2000" dirty="0"/>
              <a:t> a série usando logaritmo, diferenciação, decomposição ou outras transformações necessárias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5280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>
          <a:xfrm>
            <a:off x="300691" y="980728"/>
            <a:ext cx="8534400" cy="3118002"/>
          </a:xfrm>
        </p:spPr>
        <p:txBody>
          <a:bodyPr/>
          <a:lstStyle/>
          <a:p>
            <a:r>
              <a:rPr lang="pt-BR" sz="2000" dirty="0"/>
              <a:t>Modelo </a:t>
            </a:r>
            <a:r>
              <a:rPr lang="pt-BR" sz="2000" dirty="0" err="1"/>
              <a:t>autorregressivo</a:t>
            </a:r>
            <a:r>
              <a:rPr lang="pt-BR" sz="2000" dirty="0"/>
              <a:t> integrado de médias móveis</a:t>
            </a:r>
          </a:p>
          <a:p>
            <a:r>
              <a:rPr lang="pt-BR" sz="2000" dirty="0"/>
              <a:t>Usado na modelagem e previsões de séries temporais</a:t>
            </a:r>
          </a:p>
          <a:p>
            <a:r>
              <a:rPr lang="pt-BR" sz="2000" dirty="0"/>
              <a:t>Modelo de </a:t>
            </a:r>
            <a:r>
              <a:rPr lang="pt-BR" sz="2000" dirty="0" smtClean="0"/>
              <a:t>Box-</a:t>
            </a:r>
            <a:r>
              <a:rPr lang="pt-BR" sz="2000" dirty="0" err="1" smtClean="0"/>
              <a:t>Jenkins</a:t>
            </a:r>
            <a:r>
              <a:rPr lang="pt-BR" sz="2000" dirty="0"/>
              <a:t> (HO, S. L.; XIE, M.; GOH, T. N</a:t>
            </a:r>
            <a:r>
              <a:rPr lang="pt-BR" sz="2000" dirty="0" smtClean="0"/>
              <a:t>., 2002)</a:t>
            </a:r>
            <a:endParaRPr lang="pt-BR" sz="2000" dirty="0"/>
          </a:p>
          <a:p>
            <a:r>
              <a:rPr lang="pt-BR" sz="2000" dirty="0"/>
              <a:t>Parâmetros ARIMA (</a:t>
            </a:r>
            <a:r>
              <a:rPr lang="pt-BR" sz="2000" dirty="0" err="1"/>
              <a:t>p,d,q</a:t>
            </a:r>
            <a:r>
              <a:rPr lang="pt-BR" sz="2000" dirty="0"/>
              <a:t>)</a:t>
            </a:r>
          </a:p>
          <a:p>
            <a:pPr marL="274638" lvl="1" indent="0">
              <a:buNone/>
            </a:pPr>
            <a:r>
              <a:rPr lang="pt-BR" sz="1800" dirty="0"/>
              <a:t>p = intervalo de variáveis dependentes</a:t>
            </a:r>
          </a:p>
          <a:p>
            <a:pPr marL="274638" lvl="1" indent="0">
              <a:buNone/>
            </a:pPr>
            <a:r>
              <a:rPr lang="pt-BR" sz="1800" dirty="0"/>
              <a:t>d = número de diferenças</a:t>
            </a:r>
          </a:p>
          <a:p>
            <a:pPr marL="274638" lvl="1" indent="0">
              <a:buNone/>
            </a:pPr>
            <a:r>
              <a:rPr lang="pt-BR" sz="1800" dirty="0"/>
              <a:t>q = intervalo de erros considerados na previsão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6" name="Rectangle 8"/>
          <p:cNvSpPr/>
          <p:nvPr/>
        </p:nvSpPr>
        <p:spPr>
          <a:xfrm>
            <a:off x="331522" y="388258"/>
            <a:ext cx="4584616" cy="5924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3900"/>
              </a:lnSpc>
            </a:pPr>
            <a:r>
              <a:rPr lang="en-US" sz="3600" b="1" dirty="0">
                <a:solidFill>
                  <a:srgbClr val="00B0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ARIMA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15" y="3399130"/>
            <a:ext cx="3669829" cy="272943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501" y="3399130"/>
            <a:ext cx="3718174" cy="2765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8264" y="597985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Show me </a:t>
            </a:r>
            <a:r>
              <a:rPr lang="pt-BR" dirty="0" err="1" smtClean="0">
                <a:solidFill>
                  <a:srgbClr val="FF0000"/>
                </a:solidFill>
              </a:rPr>
              <a:t>the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>
                <a:solidFill>
                  <a:srgbClr val="FF0000"/>
                </a:solidFill>
              </a:rPr>
              <a:t>code</a:t>
            </a:r>
            <a:r>
              <a:rPr lang="pt-BR" dirty="0" smtClean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57387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>
          <a:xfrm>
            <a:off x="331522" y="388258"/>
            <a:ext cx="6040678" cy="5924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3900"/>
              </a:lnSpc>
            </a:pPr>
            <a:r>
              <a:rPr lang="en-US" sz="3600" b="1" dirty="0" err="1">
                <a:solidFill>
                  <a:srgbClr val="00B0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Implementação</a:t>
            </a:r>
            <a:r>
              <a:rPr lang="en-US" sz="3600" b="1" dirty="0">
                <a:solidFill>
                  <a:srgbClr val="00B0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ARIMA</a:t>
            </a:r>
          </a:p>
        </p:txBody>
      </p:sp>
      <p:sp>
        <p:nvSpPr>
          <p:cNvPr id="5" name="Espaço Reservado para Texto 2"/>
          <p:cNvSpPr>
            <a:spLocks noGrp="1"/>
          </p:cNvSpPr>
          <p:nvPr>
            <p:ph type="body" sz="quarter" idx="10"/>
          </p:nvPr>
        </p:nvSpPr>
        <p:spPr>
          <a:xfrm>
            <a:off x="331522" y="1124744"/>
            <a:ext cx="8534400" cy="1296144"/>
          </a:xfrm>
        </p:spPr>
        <p:txBody>
          <a:bodyPr/>
          <a:lstStyle/>
          <a:p>
            <a:r>
              <a:rPr lang="pt-BR" sz="2000" dirty="0"/>
              <a:t>65% dos dados para treino e 35% para teste</a:t>
            </a:r>
          </a:p>
          <a:p>
            <a:r>
              <a:rPr lang="pt-BR" sz="2000" dirty="0"/>
              <a:t>Parametrização para cada papel</a:t>
            </a:r>
          </a:p>
          <a:p>
            <a:r>
              <a:rPr lang="pt-BR" sz="2000" dirty="0"/>
              <a:t>Análise dos </a:t>
            </a:r>
            <a:r>
              <a:rPr lang="pt-BR" sz="2000" i="1" dirty="0"/>
              <a:t>Root </a:t>
            </a:r>
            <a:r>
              <a:rPr lang="pt-BR" sz="2000" i="1" dirty="0" err="1"/>
              <a:t>Mean</a:t>
            </a:r>
            <a:r>
              <a:rPr lang="pt-BR" sz="2000" i="1" dirty="0"/>
              <a:t> </a:t>
            </a:r>
            <a:r>
              <a:rPr lang="pt-BR" sz="2000" i="1" dirty="0" err="1"/>
              <a:t>Squared</a:t>
            </a:r>
            <a:r>
              <a:rPr lang="pt-BR" sz="2000" i="1" dirty="0"/>
              <a:t> </a:t>
            </a:r>
            <a:r>
              <a:rPr lang="pt-BR" sz="2000" i="1" dirty="0" err="1"/>
              <a:t>Errors</a:t>
            </a:r>
            <a:r>
              <a:rPr lang="pt-BR" sz="2000" dirty="0"/>
              <a:t> (</a:t>
            </a:r>
            <a:r>
              <a:rPr lang="pt-BR" sz="2000" dirty="0" err="1"/>
              <a:t>RMSEs</a:t>
            </a:r>
            <a:r>
              <a:rPr lang="pt-BR" sz="2000" dirty="0"/>
              <a:t>)</a:t>
            </a:r>
          </a:p>
          <a:p>
            <a:r>
              <a:rPr lang="pt-BR" sz="2000" dirty="0"/>
              <a:t>Análise dos gráficos de erros residuais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7" name="Imagem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474" y="2708920"/>
            <a:ext cx="4032448" cy="3024336"/>
          </a:xfrm>
          <a:prstGeom prst="rect">
            <a:avLst/>
          </a:prstGeom>
        </p:spPr>
      </p:pic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114706"/>
              </p:ext>
            </p:extLst>
          </p:nvPr>
        </p:nvGraphicFramePr>
        <p:xfrm>
          <a:off x="467544" y="3385800"/>
          <a:ext cx="4233545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1680"/>
                <a:gridCol w="1163955"/>
                <a:gridCol w="1163955"/>
                <a:gridCol w="1163955"/>
              </a:tblGrid>
              <a:tr h="37084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ARIMA(0,1,1)</a:t>
                      </a:r>
                      <a:endParaRPr lang="pt-BR" sz="12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ARIMA(1,1,0)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ARIMA(1,1,1)</a:t>
                      </a:r>
                      <a:endParaRPr lang="pt-BR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PETR4</a:t>
                      </a:r>
                      <a:endParaRPr lang="pt-BR" sz="1200" dirty="0"/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0.04934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0.04935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0.04958</a:t>
                      </a:r>
                      <a:endParaRPr lang="pt-BR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ITUB4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0.10901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0.10882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0.11225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BVMF3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0.07148</a:t>
                      </a:r>
                      <a:endParaRPr lang="pt-BR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0.07112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0.07419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3289215" y="4941168"/>
            <a:ext cx="1426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* Valores em reais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707787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/>
          </p:cNvSpPr>
          <p:nvPr>
            <p:ph type="title"/>
          </p:nvPr>
        </p:nvSpPr>
        <p:spPr>
          <a:xfrm>
            <a:off x="262071" y="293289"/>
            <a:ext cx="8144355" cy="5924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3900"/>
              </a:lnSpc>
            </a:pPr>
            <a:r>
              <a:rPr lang="en-US" sz="3600" b="1" dirty="0" err="1">
                <a:solidFill>
                  <a:srgbClr val="00B0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Redes</a:t>
            </a:r>
            <a:r>
              <a:rPr lang="en-US" sz="3600" b="1" dirty="0">
                <a:solidFill>
                  <a:srgbClr val="00B0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00B0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Neurais</a:t>
            </a:r>
            <a:endParaRPr lang="en-US" sz="3600" b="1" dirty="0">
              <a:solidFill>
                <a:srgbClr val="00B0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 descr="Resultado de imagem para neural network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927543"/>
            <a:ext cx="2232248" cy="141760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/>
          <p:cNvSpPr txBox="1"/>
          <p:nvPr/>
        </p:nvSpPr>
        <p:spPr>
          <a:xfrm>
            <a:off x="275188" y="1032477"/>
            <a:ext cx="541847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Unidades chamadas neurônios artificiais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Capacidade de identificar padrões remotos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Camadas escondidas e </a:t>
            </a:r>
            <a:r>
              <a:rPr lang="pt-BR" sz="2000" dirty="0" err="1"/>
              <a:t>Deep</a:t>
            </a:r>
            <a:r>
              <a:rPr lang="pt-BR" sz="2000" dirty="0"/>
              <a:t> Learning</a:t>
            </a:r>
          </a:p>
          <a:p>
            <a:endParaRPr lang="pt-BR" dirty="0"/>
          </a:p>
        </p:txBody>
      </p:sp>
      <p:pic>
        <p:nvPicPr>
          <p:cNvPr id="2052" name="Picture 4" descr="Resultado de imagem para redes neurai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5" t="32480" r="11578" b="5693"/>
          <a:stretch/>
        </p:blipFill>
        <p:spPr bwMode="auto">
          <a:xfrm>
            <a:off x="2123728" y="2471857"/>
            <a:ext cx="5688632" cy="352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5693659" y="5883663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i="1" dirty="0"/>
              <a:t>Fonte: </a:t>
            </a:r>
            <a:r>
              <a:rPr lang="pt-BR" sz="1200" i="1" dirty="0" err="1"/>
              <a:t>Extremetech</a:t>
            </a:r>
            <a:r>
              <a:rPr lang="pt-BR" sz="1200" i="1" dirty="0"/>
              <a:t> (website)</a:t>
            </a:r>
          </a:p>
        </p:txBody>
      </p:sp>
    </p:spTree>
    <p:extLst>
      <p:ext uri="{BB962C8B-B14F-4D97-AF65-F5344CB8AC3E}">
        <p14:creationId xmlns:p14="http://schemas.microsoft.com/office/powerpoint/2010/main" val="2476271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>
          <a:xfrm>
            <a:off x="467544" y="1196752"/>
            <a:ext cx="8534400" cy="453706"/>
          </a:xfrm>
        </p:spPr>
        <p:txBody>
          <a:bodyPr/>
          <a:lstStyle/>
          <a:p>
            <a:r>
              <a:rPr lang="pt-BR" sz="2000" dirty="0"/>
              <a:t>Conhecida por ter um estado contínuo que permite identificar dependências de longo tempo</a:t>
            </a:r>
          </a:p>
          <a:p>
            <a:r>
              <a:rPr lang="pt-BR" sz="2000" dirty="0"/>
              <a:t>Loop na camada escondida para ter acesso aos dados do passado</a:t>
            </a:r>
          </a:p>
          <a:p>
            <a:r>
              <a:rPr lang="pt-BR" sz="2000" dirty="0"/>
              <a:t>Usado no reconhecimento de escrita, fala e previsões com um input recorrente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23"/>
          <a:stretch/>
        </p:blipFill>
        <p:spPr>
          <a:xfrm>
            <a:off x="3779912" y="3439431"/>
            <a:ext cx="4934000" cy="1656184"/>
          </a:xfrm>
          <a:prstGeom prst="rect">
            <a:avLst/>
          </a:prstGeom>
        </p:spPr>
      </p:pic>
      <p:sp>
        <p:nvSpPr>
          <p:cNvPr id="7" name="Rectangle 8"/>
          <p:cNvSpPr/>
          <p:nvPr/>
        </p:nvSpPr>
        <p:spPr>
          <a:xfrm>
            <a:off x="467544" y="491210"/>
            <a:ext cx="6859488" cy="5924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3900"/>
              </a:lnSpc>
            </a:pPr>
            <a:r>
              <a:rPr lang="en-US" sz="3600" b="1" dirty="0" err="1">
                <a:solidFill>
                  <a:srgbClr val="00B0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</a:t>
            </a:r>
            <a:r>
              <a:rPr lang="en-US" sz="3600" b="1" dirty="0">
                <a:solidFill>
                  <a:srgbClr val="00B0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Neural </a:t>
            </a:r>
            <a:r>
              <a:rPr lang="en-US" sz="3600" b="1" dirty="0" err="1">
                <a:solidFill>
                  <a:srgbClr val="00B0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Recorrente</a:t>
            </a:r>
            <a:endParaRPr lang="en-US" sz="3600" b="1" dirty="0">
              <a:solidFill>
                <a:srgbClr val="00B0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871839" y="5157192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i="1" dirty="0"/>
              <a:t>Fonte: Christopher Olah </a:t>
            </a:r>
            <a:r>
              <a:rPr lang="pt-BR" sz="1200" i="1" dirty="0" err="1"/>
              <a:t>github</a:t>
            </a:r>
            <a:r>
              <a:rPr lang="pt-BR" sz="1200" i="1" dirty="0"/>
              <a:t> (website)</a:t>
            </a:r>
            <a:endParaRPr lang="pt-BR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3356992"/>
            <a:ext cx="2880320" cy="173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112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>
          <a:xfrm>
            <a:off x="304800" y="1103086"/>
            <a:ext cx="8534400" cy="453706"/>
          </a:xfrm>
        </p:spPr>
        <p:txBody>
          <a:bodyPr/>
          <a:lstStyle/>
          <a:p>
            <a:r>
              <a:rPr lang="pt-BR" sz="2000" dirty="0"/>
              <a:t>Tipo de rede neural recorrente (</a:t>
            </a:r>
            <a:r>
              <a:rPr lang="pt-BR" sz="2000" dirty="0" err="1"/>
              <a:t>Deep</a:t>
            </a:r>
            <a:r>
              <a:rPr lang="pt-BR" sz="2000" dirty="0"/>
              <a:t> Learning RNN)</a:t>
            </a:r>
          </a:p>
          <a:p>
            <a:r>
              <a:rPr lang="pt-BR" sz="2000" dirty="0"/>
              <a:t>Camada escondida – 4 </a:t>
            </a:r>
            <a:r>
              <a:rPr lang="pt-BR" sz="2000" i="1" dirty="0" err="1"/>
              <a:t>gates</a:t>
            </a:r>
            <a:r>
              <a:rPr lang="pt-BR" sz="2000" dirty="0"/>
              <a:t> para otimizar o reconhecimento de dependências de longo tempo</a:t>
            </a:r>
          </a:p>
          <a:p>
            <a:r>
              <a:rPr lang="pt-BR" sz="2000" dirty="0"/>
              <a:t>Aborda o problema de </a:t>
            </a:r>
            <a:r>
              <a:rPr lang="pt-BR" sz="2000" i="1" dirty="0" err="1"/>
              <a:t>vanishing</a:t>
            </a:r>
            <a:r>
              <a:rPr lang="pt-BR" sz="2000" dirty="0"/>
              <a:t> e </a:t>
            </a:r>
            <a:r>
              <a:rPr lang="pt-BR" sz="2000" i="1" dirty="0" err="1"/>
              <a:t>exploding</a:t>
            </a:r>
            <a:r>
              <a:rPr lang="pt-BR" sz="2000" i="1" dirty="0"/>
              <a:t> </a:t>
            </a:r>
            <a:r>
              <a:rPr lang="pt-BR" sz="2000" i="1" dirty="0" err="1"/>
              <a:t>gradients</a:t>
            </a:r>
            <a:endParaRPr lang="pt-BR" sz="2000" i="1" dirty="0"/>
          </a:p>
        </p:txBody>
      </p:sp>
      <p:sp>
        <p:nvSpPr>
          <p:cNvPr id="7" name="Rectangle 8"/>
          <p:cNvSpPr/>
          <p:nvPr/>
        </p:nvSpPr>
        <p:spPr>
          <a:xfrm>
            <a:off x="304800" y="501631"/>
            <a:ext cx="8227640" cy="56085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3900"/>
              </a:lnSpc>
            </a:pPr>
            <a:r>
              <a:rPr lang="en-US" sz="3200" b="1" dirty="0">
                <a:solidFill>
                  <a:srgbClr val="00B0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LSTM (Long short term memory)</a:t>
            </a:r>
          </a:p>
        </p:txBody>
      </p:sp>
      <p:pic>
        <p:nvPicPr>
          <p:cNvPr id="5" name="Imagem 4" descr="A LSTM neural network.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8960"/>
            <a:ext cx="5501208" cy="23762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/>
          <p:cNvSpPr txBox="1"/>
          <p:nvPr/>
        </p:nvSpPr>
        <p:spPr>
          <a:xfrm>
            <a:off x="4572000" y="5517232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i="1" dirty="0"/>
              <a:t>Fonte: Christopher Olah </a:t>
            </a:r>
            <a:r>
              <a:rPr lang="pt-BR" sz="1200" i="1" dirty="0" err="1"/>
              <a:t>github</a:t>
            </a:r>
            <a:r>
              <a:rPr lang="pt-BR" sz="1200" i="1" dirty="0"/>
              <a:t> (website)</a:t>
            </a:r>
            <a:endParaRPr lang="pt-BR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948264" y="597985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Show me </a:t>
            </a:r>
            <a:r>
              <a:rPr lang="pt-BR" dirty="0" err="1" smtClean="0">
                <a:solidFill>
                  <a:srgbClr val="FF0000"/>
                </a:solidFill>
              </a:rPr>
              <a:t>the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>
                <a:solidFill>
                  <a:srgbClr val="FF0000"/>
                </a:solidFill>
              </a:rPr>
              <a:t>code</a:t>
            </a:r>
            <a:r>
              <a:rPr lang="pt-BR" dirty="0" smtClean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87358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Espaço Reservado para Gráfico 8"/>
          <p:cNvGraphicFramePr>
            <a:graphicFrameLocks noGrp="1"/>
          </p:cNvGraphicFramePr>
          <p:nvPr>
            <p:ph type="chart" sz="quarter" idx="10"/>
            <p:extLst/>
          </p:nvPr>
        </p:nvGraphicFramePr>
        <p:xfrm>
          <a:off x="323528" y="1111251"/>
          <a:ext cx="3888110" cy="4981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8"/>
          <p:cNvSpPr/>
          <p:nvPr/>
        </p:nvSpPr>
        <p:spPr>
          <a:xfrm>
            <a:off x="356928" y="332656"/>
            <a:ext cx="7095392" cy="5924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3900"/>
              </a:lnSpc>
            </a:pPr>
            <a:r>
              <a:rPr lang="en-US" sz="4000" b="1" dirty="0" err="1">
                <a:solidFill>
                  <a:srgbClr val="00B0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Implementação</a:t>
            </a:r>
            <a:r>
              <a:rPr lang="en-US" sz="4000" b="1" dirty="0">
                <a:solidFill>
                  <a:srgbClr val="00B0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LSTM</a:t>
            </a:r>
          </a:p>
        </p:txBody>
      </p:sp>
      <p:sp>
        <p:nvSpPr>
          <p:cNvPr id="8" name="Espaço Reservado para Texto 2"/>
          <p:cNvSpPr>
            <a:spLocks noGrp="1"/>
          </p:cNvSpPr>
          <p:nvPr>
            <p:ph type="body" sz="quarter" idx="10"/>
          </p:nvPr>
        </p:nvSpPr>
        <p:spPr>
          <a:xfrm>
            <a:off x="331522" y="1124744"/>
            <a:ext cx="8534400" cy="12961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65% dos dados para treino e 35% para teste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Aplicação do </a:t>
            </a:r>
            <a:r>
              <a:rPr lang="pt-BR" sz="2000" i="1" dirty="0" err="1"/>
              <a:t>Stochastic</a:t>
            </a:r>
            <a:r>
              <a:rPr lang="pt-BR" sz="2000" i="1" dirty="0"/>
              <a:t> </a:t>
            </a:r>
            <a:r>
              <a:rPr lang="pt-BR" sz="2000" i="1" dirty="0" err="1"/>
              <a:t>Gradient</a:t>
            </a:r>
            <a:r>
              <a:rPr lang="pt-BR" sz="2000" i="1" dirty="0"/>
              <a:t> </a:t>
            </a:r>
            <a:r>
              <a:rPr lang="pt-BR" sz="2000" i="1" dirty="0" err="1"/>
              <a:t>Descent</a:t>
            </a:r>
            <a:endParaRPr lang="pt-BR" sz="20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Parametrização do número de </a:t>
            </a:r>
            <a:r>
              <a:rPr lang="pt-BR" sz="2000" dirty="0" smtClean="0"/>
              <a:t>épocas e </a:t>
            </a:r>
            <a:r>
              <a:rPr lang="pt-BR" sz="2000" dirty="0"/>
              <a:t>do número de camadas escondidas (risco de </a:t>
            </a:r>
            <a:r>
              <a:rPr lang="pt-BR" sz="2000" i="1" dirty="0" err="1"/>
              <a:t>overfitting</a:t>
            </a:r>
            <a:r>
              <a:rPr lang="pt-BR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As condições iniciais são aleatórias e o experimento foi repetido 10 vezes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Análise do RMSE teste e RMSE treinamento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745990"/>
              </p:ext>
            </p:extLst>
          </p:nvPr>
        </p:nvGraphicFramePr>
        <p:xfrm>
          <a:off x="2699792" y="4077072"/>
          <a:ext cx="3816424" cy="12961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7207">
                  <a:extLst>
                    <a:ext uri="{9D8B030D-6E8A-4147-A177-3AD203B41FA5}">
                      <a16:colId xmlns:a16="http://schemas.microsoft.com/office/drawing/2014/main" xmlns="" val="3406916270"/>
                    </a:ext>
                  </a:extLst>
                </a:gridCol>
                <a:gridCol w="1400029">
                  <a:extLst>
                    <a:ext uri="{9D8B030D-6E8A-4147-A177-3AD203B41FA5}">
                      <a16:colId xmlns:a16="http://schemas.microsoft.com/office/drawing/2014/main" xmlns="" val="3342852310"/>
                    </a:ext>
                  </a:extLst>
                </a:gridCol>
                <a:gridCol w="1399188">
                  <a:extLst>
                    <a:ext uri="{9D8B030D-6E8A-4147-A177-3AD203B41FA5}">
                      <a16:colId xmlns:a16="http://schemas.microsoft.com/office/drawing/2014/main" xmlns="" val="1499426113"/>
                    </a:ext>
                  </a:extLst>
                </a:gridCol>
              </a:tblGrid>
              <a:tr h="31914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RMSE </a:t>
                      </a:r>
                      <a:r>
                        <a:rPr lang="en-US" sz="1000" dirty="0" smtClean="0">
                          <a:effectLst/>
                        </a:rPr>
                        <a:t>Test (R$)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RMSE </a:t>
                      </a:r>
                      <a:r>
                        <a:rPr lang="en-US" sz="1000" dirty="0" smtClean="0">
                          <a:effectLst/>
                        </a:rPr>
                        <a:t>Train (R$)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674571278"/>
                  </a:ext>
                </a:extLst>
              </a:tr>
              <a:tr h="33870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PETR4</a:t>
                      </a:r>
                      <a:endParaRPr lang="pt-B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0.04933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0.00976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031218585"/>
                  </a:ext>
                </a:extLst>
              </a:tr>
              <a:tr h="31914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ITUB4</a:t>
                      </a:r>
                      <a:endParaRPr lang="pt-B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0.11141</a:t>
                      </a:r>
                      <a:endParaRPr lang="pt-B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0.02689</a:t>
                      </a:r>
                      <a:endParaRPr lang="pt-B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256813691"/>
                  </a:ext>
                </a:extLst>
              </a:tr>
              <a:tr h="31914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BVMF3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0.07356</a:t>
                      </a:r>
                      <a:endParaRPr lang="pt-B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0.01891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674449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75950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/>
          <p:nvPr/>
        </p:nvSpPr>
        <p:spPr>
          <a:xfrm>
            <a:off x="356928" y="332656"/>
            <a:ext cx="7095392" cy="5924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3900"/>
              </a:lnSpc>
            </a:pPr>
            <a:r>
              <a:rPr lang="en-US" sz="4000" b="1" dirty="0" err="1">
                <a:solidFill>
                  <a:srgbClr val="00B0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n-US" sz="4000" b="1" dirty="0">
              <a:solidFill>
                <a:srgbClr val="00B0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86" y="4005063"/>
            <a:ext cx="2664296" cy="2232247"/>
          </a:xfrm>
          <a:prstGeom prst="rect">
            <a:avLst/>
          </a:prstGeom>
        </p:spPr>
      </p:pic>
      <p:sp>
        <p:nvSpPr>
          <p:cNvPr id="8" name="Espaço Reservado para Texto 2"/>
          <p:cNvSpPr>
            <a:spLocks noGrp="1"/>
          </p:cNvSpPr>
          <p:nvPr>
            <p:ph type="body" sz="quarter" idx="10"/>
          </p:nvPr>
        </p:nvSpPr>
        <p:spPr>
          <a:xfrm>
            <a:off x="356928" y="925126"/>
            <a:ext cx="8534400" cy="12961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Comparação entre ARIMA e LSTM – Erro Simples</a:t>
            </a:r>
          </a:p>
          <a:p>
            <a:endParaRPr lang="pt-BR" sz="2000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10" name="Imagem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582" y="3992149"/>
            <a:ext cx="3075113" cy="2232247"/>
          </a:xfrm>
          <a:prstGeom prst="rect">
            <a:avLst/>
          </a:prstGeom>
        </p:spPr>
      </p:pic>
      <p:pic>
        <p:nvPicPr>
          <p:cNvPr id="11" name="Imagem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285" y="3992149"/>
            <a:ext cx="2867408" cy="216882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383" y="1348345"/>
            <a:ext cx="6289510" cy="25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5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24"/>
          <p:cNvSpPr>
            <a:spLocks noGrp="1"/>
          </p:cNvSpPr>
          <p:nvPr>
            <p:ph type="body" sz="quarter" idx="13"/>
          </p:nvPr>
        </p:nvSpPr>
        <p:spPr>
          <a:xfrm>
            <a:off x="395536" y="873799"/>
            <a:ext cx="8280400" cy="360000"/>
          </a:xfrm>
        </p:spPr>
        <p:txBody>
          <a:bodyPr/>
          <a:lstStyle/>
          <a:p>
            <a:r>
              <a:rPr lang="en-US" b="1" dirty="0" err="1">
                <a:solidFill>
                  <a:srgbClr val="00B0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  <a:endParaRPr lang="pt-BR" dirty="0"/>
          </a:p>
        </p:txBody>
      </p:sp>
      <p:sp>
        <p:nvSpPr>
          <p:cNvPr id="26" name="Espaço Reservado para Texto 25"/>
          <p:cNvSpPr>
            <a:spLocks noGrp="1"/>
          </p:cNvSpPr>
          <p:nvPr>
            <p:ph type="body" sz="quarter" idx="16"/>
          </p:nvPr>
        </p:nvSpPr>
        <p:spPr>
          <a:xfrm>
            <a:off x="404663" y="1364356"/>
            <a:ext cx="8280400" cy="360000"/>
          </a:xfrm>
        </p:spPr>
        <p:txBody>
          <a:bodyPr/>
          <a:lstStyle/>
          <a:p>
            <a:r>
              <a:rPr lang="da-DK" b="1" dirty="0"/>
              <a:t>Aleatório vs Caótico</a:t>
            </a:r>
            <a:endParaRPr lang="pt-BR" b="1" dirty="0"/>
          </a:p>
        </p:txBody>
      </p:sp>
      <p:sp>
        <p:nvSpPr>
          <p:cNvPr id="4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AGENDA.</a:t>
            </a:r>
          </a:p>
        </p:txBody>
      </p:sp>
      <p:sp>
        <p:nvSpPr>
          <p:cNvPr id="27" name="Espaço Reservado para Texto 26"/>
          <p:cNvSpPr>
            <a:spLocks noGrp="1"/>
          </p:cNvSpPr>
          <p:nvPr>
            <p:ph type="body" sz="quarter" idx="17"/>
          </p:nvPr>
        </p:nvSpPr>
        <p:spPr>
          <a:xfrm>
            <a:off x="404663" y="2585694"/>
            <a:ext cx="8280400" cy="360000"/>
          </a:xfrm>
        </p:spPr>
        <p:txBody>
          <a:bodyPr/>
          <a:lstStyle/>
          <a:p>
            <a:r>
              <a:rPr lang="pt-BR" b="1" dirty="0" err="1"/>
              <a:t>Estacionarização</a:t>
            </a:r>
            <a:endParaRPr lang="pt-BR" b="1" dirty="0"/>
          </a:p>
        </p:txBody>
      </p:sp>
      <p:sp>
        <p:nvSpPr>
          <p:cNvPr id="28" name="Espaço Reservado para Texto 27"/>
          <p:cNvSpPr>
            <a:spLocks noGrp="1"/>
          </p:cNvSpPr>
          <p:nvPr>
            <p:ph type="body" sz="quarter" idx="18"/>
          </p:nvPr>
        </p:nvSpPr>
        <p:spPr>
          <a:xfrm>
            <a:off x="444486" y="3378542"/>
            <a:ext cx="8280400" cy="360000"/>
          </a:xfrm>
        </p:spPr>
        <p:txBody>
          <a:bodyPr/>
          <a:lstStyle/>
          <a:p>
            <a:r>
              <a:rPr lang="da-DK" b="1" dirty="0"/>
              <a:t>Redes Neurais</a:t>
            </a:r>
            <a:endParaRPr lang="pt-BR" b="1" dirty="0"/>
          </a:p>
        </p:txBody>
      </p:sp>
      <p:sp>
        <p:nvSpPr>
          <p:cNvPr id="29" name="Espaço Reservado para Texto 28"/>
          <p:cNvSpPr>
            <a:spLocks noGrp="1"/>
          </p:cNvSpPr>
          <p:nvPr>
            <p:ph type="body" sz="quarter" idx="19"/>
          </p:nvPr>
        </p:nvSpPr>
        <p:spPr>
          <a:xfrm>
            <a:off x="404663" y="2194667"/>
            <a:ext cx="8280400" cy="360000"/>
          </a:xfrm>
        </p:spPr>
        <p:txBody>
          <a:bodyPr/>
          <a:lstStyle/>
          <a:p>
            <a:r>
              <a:rPr lang="da-DK" b="1" dirty="0"/>
              <a:t>Dados B3 </a:t>
            </a:r>
            <a:endParaRPr lang="pt-BR" b="1" dirty="0"/>
          </a:p>
        </p:txBody>
      </p:sp>
      <p:sp>
        <p:nvSpPr>
          <p:cNvPr id="32" name="Espaço Reservado para Texto 31"/>
          <p:cNvSpPr>
            <a:spLocks noGrp="1"/>
          </p:cNvSpPr>
          <p:nvPr>
            <p:ph type="body" sz="quarter" idx="22"/>
          </p:nvPr>
        </p:nvSpPr>
        <p:spPr>
          <a:xfrm>
            <a:off x="444486" y="3775164"/>
            <a:ext cx="8280400" cy="360000"/>
          </a:xfrm>
        </p:spPr>
        <p:txBody>
          <a:bodyPr/>
          <a:lstStyle/>
          <a:p>
            <a:r>
              <a:rPr lang="da-DK" b="1" dirty="0"/>
              <a:t>Resultados</a:t>
            </a:r>
            <a:endParaRPr lang="pt-BR" b="1" dirty="0"/>
          </a:p>
        </p:txBody>
      </p:sp>
      <p:sp>
        <p:nvSpPr>
          <p:cNvPr id="33" name="Espaço Reservado para Texto 32"/>
          <p:cNvSpPr>
            <a:spLocks noGrp="1"/>
          </p:cNvSpPr>
          <p:nvPr>
            <p:ph type="body" sz="quarter" idx="23"/>
          </p:nvPr>
        </p:nvSpPr>
        <p:spPr>
          <a:xfrm>
            <a:off x="444486" y="4171786"/>
            <a:ext cx="8280400" cy="360000"/>
          </a:xfrm>
        </p:spPr>
        <p:txBody>
          <a:bodyPr/>
          <a:lstStyle/>
          <a:p>
            <a:r>
              <a:rPr lang="da-DK" b="1" dirty="0"/>
              <a:t>Conclusão</a:t>
            </a:r>
            <a:endParaRPr lang="pt-BR" b="1" dirty="0"/>
          </a:p>
        </p:txBody>
      </p:sp>
      <p:sp>
        <p:nvSpPr>
          <p:cNvPr id="15" name="Espaço Reservado para Texto 25"/>
          <p:cNvSpPr>
            <a:spLocks noGrp="1"/>
          </p:cNvSpPr>
          <p:nvPr>
            <p:ph type="body" sz="quarter" idx="16"/>
          </p:nvPr>
        </p:nvSpPr>
        <p:spPr>
          <a:xfrm>
            <a:off x="395536" y="1801194"/>
            <a:ext cx="8280400" cy="360000"/>
          </a:xfrm>
        </p:spPr>
        <p:txBody>
          <a:bodyPr/>
          <a:lstStyle/>
          <a:p>
            <a:r>
              <a:rPr lang="da-DK" b="1" dirty="0"/>
              <a:t>Machine Learning</a:t>
            </a:r>
            <a:endParaRPr lang="pt-BR" b="1" dirty="0"/>
          </a:p>
        </p:txBody>
      </p:sp>
      <p:sp>
        <p:nvSpPr>
          <p:cNvPr id="16" name="Espaço Reservado para Texto 26"/>
          <p:cNvSpPr>
            <a:spLocks noGrp="1"/>
          </p:cNvSpPr>
          <p:nvPr>
            <p:ph type="body" sz="quarter" idx="17"/>
          </p:nvPr>
        </p:nvSpPr>
        <p:spPr>
          <a:xfrm>
            <a:off x="444486" y="2981613"/>
            <a:ext cx="8280400" cy="360000"/>
          </a:xfrm>
        </p:spPr>
        <p:txBody>
          <a:bodyPr/>
          <a:lstStyle/>
          <a:p>
            <a:r>
              <a:rPr lang="pt-BR" b="1" dirty="0"/>
              <a:t>ARIMA</a:t>
            </a:r>
          </a:p>
        </p:txBody>
      </p:sp>
    </p:spTree>
    <p:extLst>
      <p:ext uri="{BB962C8B-B14F-4D97-AF65-F5344CB8AC3E}">
        <p14:creationId xmlns:p14="http://schemas.microsoft.com/office/powerpoint/2010/main" val="36957909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/>
          <p:nvPr/>
        </p:nvSpPr>
        <p:spPr>
          <a:xfrm>
            <a:off x="356928" y="332656"/>
            <a:ext cx="7095392" cy="5924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3900"/>
              </a:lnSpc>
            </a:pPr>
            <a:r>
              <a:rPr lang="en-US" sz="4000" b="1" dirty="0" err="1">
                <a:solidFill>
                  <a:srgbClr val="00B0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n-US" sz="4000" b="1" dirty="0">
              <a:solidFill>
                <a:srgbClr val="00B0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655989"/>
              </p:ext>
            </p:extLst>
          </p:nvPr>
        </p:nvGraphicFramePr>
        <p:xfrm>
          <a:off x="1250350" y="2924944"/>
          <a:ext cx="6696744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4186">
                  <a:extLst>
                    <a:ext uri="{9D8B030D-6E8A-4147-A177-3AD203B41FA5}">
                      <a16:colId xmlns:a16="http://schemas.microsoft.com/office/drawing/2014/main" xmlns="" val="979783205"/>
                    </a:ext>
                  </a:extLst>
                </a:gridCol>
                <a:gridCol w="1638182">
                  <a:extLst>
                    <a:ext uri="{9D8B030D-6E8A-4147-A177-3AD203B41FA5}">
                      <a16:colId xmlns:a16="http://schemas.microsoft.com/office/drawing/2014/main" xmlns="" val="1646705489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xmlns="" val="266010459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943476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Random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Walk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64764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PETR4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0.032137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0.033582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0.032152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9512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ITUB4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0.070288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0.073057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0.070199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1167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BVMF3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0.049130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0.052281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0.048930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13736356"/>
                  </a:ext>
                </a:extLst>
              </a:tr>
            </a:tbl>
          </a:graphicData>
        </a:graphic>
      </p:graphicFrame>
      <p:sp>
        <p:nvSpPr>
          <p:cNvPr id="10" name="Espaço Reservado para Texto 2"/>
          <p:cNvSpPr>
            <a:spLocks noGrp="1"/>
          </p:cNvSpPr>
          <p:nvPr>
            <p:ph type="body" sz="quarter" idx="10"/>
          </p:nvPr>
        </p:nvSpPr>
        <p:spPr>
          <a:xfrm>
            <a:off x="331522" y="1243021"/>
            <a:ext cx="8534400" cy="12961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Comparação com um modelo de </a:t>
            </a:r>
            <a:r>
              <a:rPr lang="pt-BR" sz="2000" i="1" dirty="0" err="1"/>
              <a:t>Random</a:t>
            </a:r>
            <a:r>
              <a:rPr lang="pt-BR" sz="2000" i="1" dirty="0"/>
              <a:t> </a:t>
            </a:r>
            <a:r>
              <a:rPr lang="pt-BR" sz="2000" i="1" dirty="0" err="1"/>
              <a:t>Walk</a:t>
            </a:r>
            <a:endParaRPr lang="pt-BR" sz="2000" i="1" dirty="0"/>
          </a:p>
          <a:p>
            <a:endParaRPr lang="pt-BR" sz="2000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2" name="TextBox 1"/>
          <p:cNvSpPr txBox="1"/>
          <p:nvPr/>
        </p:nvSpPr>
        <p:spPr>
          <a:xfrm>
            <a:off x="6588224" y="4437112"/>
            <a:ext cx="1426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* Valores em reais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135902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/>
          <p:nvPr/>
        </p:nvSpPr>
        <p:spPr>
          <a:xfrm>
            <a:off x="356928" y="332656"/>
            <a:ext cx="7095392" cy="5924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3900"/>
              </a:lnSpc>
            </a:pPr>
            <a:r>
              <a:rPr lang="en-US" sz="4000" b="1" dirty="0" err="1">
                <a:solidFill>
                  <a:srgbClr val="00B0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  <a:endParaRPr lang="en-US" sz="4000" b="1" dirty="0">
              <a:solidFill>
                <a:srgbClr val="00B0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ço Reservado para Texto 2"/>
          <p:cNvSpPr>
            <a:spLocks noGrp="1"/>
          </p:cNvSpPr>
          <p:nvPr>
            <p:ph type="body" sz="quarter" idx="10"/>
          </p:nvPr>
        </p:nvSpPr>
        <p:spPr>
          <a:xfrm>
            <a:off x="326077" y="1124744"/>
            <a:ext cx="8534400" cy="12961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Opção de se usar </a:t>
            </a:r>
            <a:r>
              <a:rPr lang="pt-BR" sz="2000" dirty="0" err="1"/>
              <a:t>machine</a:t>
            </a:r>
            <a:r>
              <a:rPr lang="pt-BR" sz="2000" dirty="0"/>
              <a:t> </a:t>
            </a:r>
            <a:r>
              <a:rPr lang="pt-BR" sz="2000" dirty="0" err="1"/>
              <a:t>learning</a:t>
            </a:r>
            <a:r>
              <a:rPr lang="pt-BR" sz="2000" dirty="0"/>
              <a:t> para previsão de mercado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Alta imprevisibilidade do mercado Brasileiro no mês de Maio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Possibilidade de um maior </a:t>
            </a:r>
            <a:r>
              <a:rPr lang="pt-BR" sz="2000" dirty="0" smtClean="0"/>
              <a:t>conjunto de dados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Possibilidade de adicionar outros parâmetros de referência (variação do dólar, volatilidade, momento, dentre outros)</a:t>
            </a:r>
          </a:p>
          <a:p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6152" name="Picture 8" descr="Resultado de imagem para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356992"/>
            <a:ext cx="6264188" cy="26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5543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Maria Eduarda Pimentel Santana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half" idx="10"/>
          </p:nvPr>
        </p:nvSpPr>
        <p:spPr>
          <a:xfrm>
            <a:off x="235435" y="5752413"/>
            <a:ext cx="5448920" cy="792088"/>
          </a:xfrm>
        </p:spPr>
        <p:txBody>
          <a:bodyPr/>
          <a:lstStyle/>
          <a:p>
            <a:r>
              <a:rPr lang="en-US" dirty="0" err="1"/>
              <a:t>Telefone</a:t>
            </a:r>
            <a:r>
              <a:rPr lang="en-US" dirty="0"/>
              <a:t>: +1 203 809 0998 / +55 11 98720-8763</a:t>
            </a:r>
          </a:p>
          <a:p>
            <a:r>
              <a:rPr lang="en-US" dirty="0"/>
              <a:t>Email: mariaeduarda.santana@yale.edu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2"/>
          <p:cNvSpPr/>
          <p:nvPr/>
        </p:nvSpPr>
        <p:spPr>
          <a:xfrm>
            <a:off x="1348712" y="2683408"/>
            <a:ext cx="6451422" cy="6222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30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  <a:endParaRPr lang="en-US" sz="30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3"/>
          <p:cNvSpPr/>
          <p:nvPr/>
        </p:nvSpPr>
        <p:spPr>
          <a:xfrm>
            <a:off x="298202" y="3533869"/>
            <a:ext cx="8552443" cy="61651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ts val="4600"/>
              </a:lnSpc>
            </a:pPr>
            <a:endParaRPr lang="en-US" sz="28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419969" y="3533869"/>
            <a:ext cx="8308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>
                    <a:lumMod val="50000"/>
                  </a:schemeClr>
                </a:solidFill>
              </a:rPr>
              <a:t>Analisar dois modelos de </a:t>
            </a:r>
            <a:r>
              <a:rPr lang="pt-BR" sz="2000" dirty="0" err="1">
                <a:solidFill>
                  <a:schemeClr val="bg1">
                    <a:lumMod val="50000"/>
                  </a:schemeClr>
                </a:solidFill>
              </a:rPr>
              <a:t>Machine</a:t>
            </a:r>
            <a:r>
              <a:rPr lang="pt-BR" sz="2000" dirty="0">
                <a:solidFill>
                  <a:schemeClr val="bg1">
                    <a:lumMod val="50000"/>
                  </a:schemeClr>
                </a:solidFill>
              </a:rPr>
              <a:t> Learning para previsão de mercado: médias moveis (ARIMA) e redes neurais (LSTM), e comparar com </a:t>
            </a:r>
            <a:r>
              <a:rPr lang="pt-BR" sz="2000">
                <a:solidFill>
                  <a:schemeClr val="bg1">
                    <a:lumMod val="50000"/>
                  </a:schemeClr>
                </a:solidFill>
              </a:rPr>
              <a:t>um modelo random</a:t>
            </a:r>
            <a:r>
              <a:rPr lang="pt-B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1">
                    <a:lumMod val="50000"/>
                  </a:schemeClr>
                </a:solidFill>
              </a:rPr>
              <a:t>walk</a:t>
            </a:r>
            <a:r>
              <a:rPr lang="pt-BR" sz="20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/>
        </p:nvSpPr>
        <p:spPr>
          <a:xfrm>
            <a:off x="-612576" y="404664"/>
            <a:ext cx="5616624" cy="5924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ts val="3900"/>
              </a:lnSpc>
            </a:pPr>
            <a:r>
              <a:rPr lang="en-US" sz="3600" b="1" dirty="0" err="1">
                <a:solidFill>
                  <a:srgbClr val="00B0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Aleatório</a:t>
            </a:r>
            <a:r>
              <a:rPr lang="en-US" sz="3600" b="1" dirty="0">
                <a:solidFill>
                  <a:srgbClr val="00B0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n-US" sz="3600" b="1" dirty="0" err="1">
                <a:solidFill>
                  <a:srgbClr val="00B0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Caótico</a:t>
            </a:r>
            <a:endParaRPr lang="en-US" sz="4000" b="1" dirty="0">
              <a:solidFill>
                <a:srgbClr val="00B0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Resultado de imagem para tossing a coi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1" b="6654"/>
          <a:stretch/>
        </p:blipFill>
        <p:spPr bwMode="auto">
          <a:xfrm>
            <a:off x="1115616" y="1988840"/>
            <a:ext cx="2880320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Resultado de imagem para weather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6" name="Picture 1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105236"/>
            <a:ext cx="295232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4552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/>
          <p:nvPr userDrawn="1"/>
        </p:nvSpPr>
        <p:spPr>
          <a:xfrm>
            <a:off x="-108520" y="391391"/>
            <a:ext cx="4584616" cy="5924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ts val="3900"/>
              </a:lnSpc>
            </a:pPr>
            <a:r>
              <a:rPr lang="en-US" sz="3600" b="1" dirty="0">
                <a:solidFill>
                  <a:srgbClr val="00B0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en-US" sz="4000" b="1" dirty="0">
                <a:solidFill>
                  <a:srgbClr val="00B0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rgbClr val="00B0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n-US" sz="4000" b="1" dirty="0">
                <a:solidFill>
                  <a:srgbClr val="00B0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95536" y="983861"/>
            <a:ext cx="858715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50000"/>
                  </a:schemeClr>
                </a:solidFill>
              </a:rPr>
              <a:t>Automatização de modelos com base no reconhecimento de padrões.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50000"/>
                  </a:schemeClr>
                </a:solidFill>
              </a:rPr>
              <a:t> Técnicas de </a:t>
            </a:r>
            <a:r>
              <a:rPr lang="pt-BR" sz="2000" dirty="0" err="1">
                <a:solidFill>
                  <a:schemeClr val="bg1">
                    <a:lumMod val="50000"/>
                  </a:schemeClr>
                </a:solidFill>
              </a:rPr>
              <a:t>machine</a:t>
            </a:r>
            <a:r>
              <a:rPr lang="pt-B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1">
                    <a:lumMod val="50000"/>
                  </a:schemeClr>
                </a:solidFill>
              </a:rPr>
              <a:t>learning</a:t>
            </a:r>
            <a:r>
              <a:rPr lang="pt-BR" sz="2000" dirty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	Redes neurais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	Algoritmos de séries temporais (ARIMA)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	Modelo SVM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50000"/>
                  </a:schemeClr>
                </a:solidFill>
              </a:rPr>
              <a:t>Possibilitam fazer previsões em estados aparentemente caóticos de mercado.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56" y="3142151"/>
            <a:ext cx="6120680" cy="2593508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995936" y="5719875"/>
            <a:ext cx="4104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i="1" dirty="0"/>
              <a:t>Fonte: </a:t>
            </a:r>
            <a:r>
              <a:rPr lang="pt-BR" sz="1200" i="1" dirty="0" err="1"/>
              <a:t>Mathworks</a:t>
            </a:r>
            <a:r>
              <a:rPr lang="pt-BR" sz="1200" i="1" dirty="0"/>
              <a:t> – </a:t>
            </a:r>
            <a:r>
              <a:rPr lang="pt-BR" sz="1200" i="1" dirty="0" err="1"/>
              <a:t>Machine</a:t>
            </a:r>
            <a:r>
              <a:rPr lang="pt-BR" sz="1200" i="1" dirty="0"/>
              <a:t> Learning in </a:t>
            </a:r>
            <a:r>
              <a:rPr lang="pt-BR" sz="1200" i="1" dirty="0" err="1"/>
              <a:t>Matlab</a:t>
            </a:r>
            <a:r>
              <a:rPr lang="pt-BR" sz="1200" i="1" dirty="0"/>
              <a:t> (website)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/>
          </p:cNvSpPr>
          <p:nvPr>
            <p:ph type="title"/>
          </p:nvPr>
        </p:nvSpPr>
        <p:spPr>
          <a:xfrm>
            <a:off x="-180528" y="188640"/>
            <a:ext cx="7920880" cy="5924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ts val="3900"/>
              </a:lnSpc>
            </a:pPr>
            <a:r>
              <a:rPr lang="en-US" sz="2400" b="1" dirty="0" err="1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Aprendizado</a:t>
            </a:r>
            <a:r>
              <a:rPr lang="en-US" sz="24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Supervisionado</a:t>
            </a:r>
            <a:r>
              <a:rPr lang="en-US" sz="24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400" b="1" dirty="0" err="1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Não-supevisionado</a:t>
            </a:r>
            <a:endParaRPr lang="en-US" sz="24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052736"/>
            <a:ext cx="475252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397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/>
          </p:cNvSpPr>
          <p:nvPr>
            <p:ph type="title"/>
          </p:nvPr>
        </p:nvSpPr>
        <p:spPr>
          <a:xfrm>
            <a:off x="0" y="260648"/>
            <a:ext cx="6264696" cy="53745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ts val="3900"/>
              </a:lnSpc>
            </a:pPr>
            <a:r>
              <a:rPr lang="en-US" sz="24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Problemas de </a:t>
            </a:r>
            <a:r>
              <a:rPr lang="en-US" sz="2400" b="1" dirty="0" err="1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</a:t>
            </a:r>
            <a:r>
              <a:rPr lang="en-US" sz="24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400" b="1" dirty="0" err="1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Regressão</a:t>
            </a:r>
            <a:endParaRPr lang="en-US" sz="24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060848"/>
            <a:ext cx="4111690" cy="2952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276872"/>
            <a:ext cx="3401459" cy="237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29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5076056" y="1844822"/>
            <a:ext cx="2772308" cy="1317145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16124" y="1844824"/>
            <a:ext cx="2772308" cy="1317145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8"/>
          <p:cNvSpPr>
            <a:spLocks noGrp="1"/>
          </p:cNvSpPr>
          <p:nvPr>
            <p:ph type="title"/>
          </p:nvPr>
        </p:nvSpPr>
        <p:spPr>
          <a:xfrm>
            <a:off x="323528" y="404664"/>
            <a:ext cx="3564904" cy="5924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ts val="3900"/>
              </a:lnSpc>
            </a:pPr>
            <a:r>
              <a:rPr lang="en-US" sz="2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sz="2400" b="1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2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nossos</a:t>
            </a:r>
            <a:r>
              <a:rPr lang="en-US" sz="2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</a:t>
            </a:r>
            <a:r>
              <a:rPr lang="en-US" sz="2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68152" y="2272561"/>
            <a:ext cx="2781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Supervisionado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598114" y="2272561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Regressão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14553" b="17529"/>
          <a:stretch/>
        </p:blipFill>
        <p:spPr>
          <a:xfrm>
            <a:off x="8262" y="3356992"/>
            <a:ext cx="4779761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94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/>
          <p:nvPr/>
        </p:nvSpPr>
        <p:spPr>
          <a:xfrm>
            <a:off x="356928" y="435113"/>
            <a:ext cx="7311416" cy="5924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3900"/>
              </a:lnSpc>
            </a:pPr>
            <a:r>
              <a:rPr lang="en-US" sz="3600" b="1" dirty="0">
                <a:solidFill>
                  <a:srgbClr val="00B0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de </a:t>
            </a:r>
            <a:r>
              <a:rPr lang="en-US" sz="3600" b="1" dirty="0" err="1">
                <a:solidFill>
                  <a:srgbClr val="00B0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</a:t>
            </a:r>
            <a:endParaRPr lang="en-US" sz="3600" b="1" dirty="0">
              <a:solidFill>
                <a:srgbClr val="00B0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56928" y="1048001"/>
            <a:ext cx="8031496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Anaconda Python para </a:t>
            </a:r>
            <a:r>
              <a:rPr lang="pt-BR" sz="2000" dirty="0" err="1"/>
              <a:t>Machine</a:t>
            </a:r>
            <a:r>
              <a:rPr lang="pt-BR" sz="2000" dirty="0"/>
              <a:t>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 err="1"/>
              <a:t>Suite</a:t>
            </a:r>
            <a:r>
              <a:rPr lang="pt-BR" sz="2000" dirty="0"/>
              <a:t> completa de bibliotecas</a:t>
            </a:r>
            <a:br>
              <a:rPr lang="pt-BR" sz="2000" dirty="0"/>
            </a:br>
            <a:r>
              <a:rPr lang="pt-BR" sz="2000" dirty="0"/>
              <a:t>para </a:t>
            </a:r>
            <a:r>
              <a:rPr lang="pt-BR" sz="2000" dirty="0" err="1"/>
              <a:t>machine</a:t>
            </a:r>
            <a:r>
              <a:rPr lang="pt-BR" sz="2000" dirty="0"/>
              <a:t> </a:t>
            </a:r>
            <a:r>
              <a:rPr lang="pt-BR" sz="2000" dirty="0" err="1"/>
              <a:t>learning</a:t>
            </a:r>
            <a:endParaRPr lang="pt-B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/>
              <a:t>Inclui IDE para Python, que</a:t>
            </a:r>
            <a:br>
              <a:rPr lang="pt-BR" sz="2000" dirty="0"/>
            </a:br>
            <a:r>
              <a:rPr lang="pt-BR" sz="2000" dirty="0"/>
              <a:t>permite explorar os dados e</a:t>
            </a:r>
            <a:br>
              <a:rPr lang="pt-BR" sz="2000" dirty="0"/>
            </a:br>
            <a:r>
              <a:rPr lang="pt-BR" sz="2000" dirty="0"/>
              <a:t>rodar testes interativos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/>
              <a:t>Tem versão </a:t>
            </a:r>
            <a:r>
              <a:rPr lang="pt-BR" sz="2000" dirty="0" err="1"/>
              <a:t>cloud</a:t>
            </a:r>
            <a:r>
              <a:rPr lang="pt-BR" sz="2000" dirty="0"/>
              <a:t/>
            </a:r>
            <a:br>
              <a:rPr lang="pt-BR" sz="2000" dirty="0"/>
            </a:br>
            <a:endParaRPr lang="pt-BR" sz="2000" dirty="0"/>
          </a:p>
          <a:p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/>
              <a:t>TensorFlow</a:t>
            </a:r>
            <a:r>
              <a:rPr lang="pt-BR" sz="2000" dirty="0"/>
              <a:t> e </a:t>
            </a:r>
            <a:r>
              <a:rPr lang="pt-BR" sz="2000" dirty="0" err="1"/>
              <a:t>Keras</a:t>
            </a:r>
            <a:r>
              <a:rPr lang="pt-BR" sz="2000" dirty="0"/>
              <a:t> para </a:t>
            </a:r>
            <a:r>
              <a:rPr lang="pt-BR" sz="2000" dirty="0" err="1"/>
              <a:t>Deep</a:t>
            </a:r>
            <a:r>
              <a:rPr lang="pt-BR" sz="2000" dirty="0"/>
              <a:t>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/>
              <a:t>Biblioteca open </a:t>
            </a:r>
            <a:r>
              <a:rPr lang="pt-BR" sz="2000" dirty="0" err="1"/>
              <a:t>source</a:t>
            </a:r>
            <a:r>
              <a:rPr lang="pt-BR" sz="2000" dirty="0"/>
              <a:t> lançada em 2015</a:t>
            </a:r>
            <a:br>
              <a:rPr lang="pt-BR" sz="2000" dirty="0"/>
            </a:br>
            <a:r>
              <a:rPr lang="pt-BR" sz="2000" dirty="0"/>
              <a:t>pelo Google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/>
              <a:t>Alta grau de paralelismo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/>
              <a:t>Alto nível de abstração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/>
              <a:t>Boa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/>
              <a:t>Permite rodar cálculos na nuvem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lvl="1"/>
            <a:endParaRPr lang="pt-BR" dirty="0"/>
          </a:p>
        </p:txBody>
      </p:sp>
      <p:pic>
        <p:nvPicPr>
          <p:cNvPr id="6" name="Shape 1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8024" y="1556792"/>
            <a:ext cx="3744415" cy="200873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" name="Shape 403"/>
          <p:cNvPicPr preferRelativeResize="0"/>
          <p:nvPr/>
        </p:nvPicPr>
        <p:blipFill rotWithShape="1">
          <a:blip r:embed="rId3">
            <a:alphaModFix/>
          </a:blip>
          <a:srcRect l="14040" r="13474" b="25373"/>
          <a:stretch/>
        </p:blipFill>
        <p:spPr>
          <a:xfrm>
            <a:off x="6392364" y="4074316"/>
            <a:ext cx="2140075" cy="1571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90809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adrão B3">
      <a:dk1>
        <a:srgbClr val="595959"/>
      </a:dk1>
      <a:lt1>
        <a:srgbClr val="B2B2B2"/>
      </a:lt1>
      <a:dk2>
        <a:srgbClr val="00478D"/>
      </a:dk2>
      <a:lt2>
        <a:srgbClr val="F2F2F2"/>
      </a:lt2>
      <a:accent1>
        <a:srgbClr val="00478D"/>
      </a:accent1>
      <a:accent2>
        <a:srgbClr val="00B0F0"/>
      </a:accent2>
      <a:accent3>
        <a:srgbClr val="D8D8D8"/>
      </a:accent3>
      <a:accent4>
        <a:srgbClr val="B2B2B2"/>
      </a:accent4>
      <a:accent5>
        <a:srgbClr val="8B8B8B"/>
      </a:accent5>
      <a:accent6>
        <a:srgbClr val="2F2F2F"/>
      </a:accent6>
      <a:hlink>
        <a:srgbClr val="00B0F0"/>
      </a:hlink>
      <a:folHlink>
        <a:srgbClr val="00B0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em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TemplateBMFBOVESPA_PT_1-confidencial (4)</Template>
  <TotalTime>7591</TotalTime>
  <Words>624</Words>
  <Application>Microsoft Office PowerPoint</Application>
  <PresentationFormat>Apresentação na tela (4:3)</PresentationFormat>
  <Paragraphs>150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6" baseType="lpstr">
      <vt:lpstr>Arial</vt:lpstr>
      <vt:lpstr>Calibri</vt:lpstr>
      <vt:lpstr>Times New Roman</vt:lpstr>
      <vt:lpstr>Tema do Office</vt:lpstr>
      <vt:lpstr>Machine Learning e Previsão de Mercado</vt:lpstr>
      <vt:lpstr>AGENDA.</vt:lpstr>
      <vt:lpstr>Apresentação do PowerPoint</vt:lpstr>
      <vt:lpstr>Apresentação do PowerPoint</vt:lpstr>
      <vt:lpstr>Apresentação do PowerPoint</vt:lpstr>
      <vt:lpstr>Aprendizado Supervisionado e Não-supevisionado</vt:lpstr>
      <vt:lpstr>Problemas de Classificação e Regressão</vt:lpstr>
      <vt:lpstr>E os nossos modelos?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Redes Neurais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BVMF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Raphael Straub de Souza</dc:creator>
  <cp:lastModifiedBy>Maria Eduarda Pimentel Santana</cp:lastModifiedBy>
  <cp:revision>76</cp:revision>
  <dcterms:created xsi:type="dcterms:W3CDTF">2016-08-02T14:53:12Z</dcterms:created>
  <dcterms:modified xsi:type="dcterms:W3CDTF">2017-08-02T21:17:18Z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